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8" r:id="rId2"/>
    <p:sldId id="259" r:id="rId3"/>
    <p:sldId id="260" r:id="rId4"/>
    <p:sldId id="262" r:id="rId5"/>
    <p:sldId id="261" r:id="rId6"/>
    <p:sldId id="263" r:id="rId7"/>
    <p:sldId id="267" r:id="rId8"/>
    <p:sldId id="268" r:id="rId9"/>
    <p:sldId id="269" r:id="rId10"/>
    <p:sldId id="270" r:id="rId11"/>
    <p:sldId id="271" r:id="rId12"/>
    <p:sldId id="272" r:id="rId13"/>
    <p:sldId id="264" r:id="rId14"/>
    <p:sldId id="273" r:id="rId15"/>
    <p:sldId id="265"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95000" autoAdjust="0"/>
  </p:normalViewPr>
  <p:slideViewPr>
    <p:cSldViewPr snapToGrid="0">
      <p:cViewPr>
        <p:scale>
          <a:sx n="76" d="100"/>
          <a:sy n="76" d="100"/>
        </p:scale>
        <p:origin x="715"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575484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Human factors</a:t>
            </a:r>
          </a:p>
          <a:p>
            <a:pPr marL="171450" indent="-171450">
              <a:buFont typeface="Arial" panose="020B0604020202020204" pitchFamily="34" charset="0"/>
              <a:buChar char="•"/>
            </a:pPr>
            <a:r>
              <a:rPr lang="en-US" dirty="0"/>
              <a:t>Road design</a:t>
            </a:r>
          </a:p>
          <a:p>
            <a:pPr marL="171450" indent="-171450">
              <a:buFont typeface="Arial" panose="020B0604020202020204" pitchFamily="34" charset="0"/>
              <a:buChar char="•"/>
            </a:pPr>
            <a:r>
              <a:rPr lang="en-US" dirty="0"/>
              <a:t>Vehicle design and maintenance</a:t>
            </a:r>
          </a:p>
          <a:p>
            <a:pPr marL="171450" indent="-171450">
              <a:buFont typeface="Arial" panose="020B0604020202020204" pitchFamily="34" charset="0"/>
              <a:buChar char="•"/>
            </a:pPr>
            <a:r>
              <a:rPr lang="en-US" dirty="0"/>
              <a:t>Sociological factors</a:t>
            </a:r>
          </a:p>
          <a:p>
            <a:pPr marL="171450" indent="-171450">
              <a:buFont typeface="Arial" panose="020B0604020202020204" pitchFamily="34" charset="0"/>
              <a:buChar char="•"/>
            </a:pPr>
            <a:r>
              <a:rPr lang="en-US" dirty="0"/>
              <a:t>Other</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268724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Crash rates</a:t>
            </a:r>
          </a:p>
          <a:p>
            <a:pPr marL="171450" indent="-171450">
              <a:buFont typeface="Arial" panose="020B0604020202020204" pitchFamily="34" charset="0"/>
              <a:buChar char="•"/>
            </a:pPr>
            <a:r>
              <a:rPr lang="en-US" dirty="0"/>
              <a:t>Fatality</a:t>
            </a:r>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687880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Crash rates</a:t>
            </a:r>
          </a:p>
          <a:p>
            <a:pPr marL="171450" indent="-171450">
              <a:buFont typeface="Arial" panose="020B0604020202020204" pitchFamily="34" charset="0"/>
              <a:buChar char="•"/>
            </a:pPr>
            <a:r>
              <a:rPr lang="en-US" dirty="0"/>
              <a:t>Fatality</a:t>
            </a:r>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815361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Economic costs</a:t>
            </a:r>
          </a:p>
          <a:p>
            <a:pPr marL="171450" indent="-171450">
              <a:buFont typeface="Arial" panose="020B0604020202020204" pitchFamily="34" charset="0"/>
              <a:buChar char="•"/>
            </a:pPr>
            <a:r>
              <a:rPr lang="en-US" dirty="0"/>
              <a:t>Legal consequences</a:t>
            </a:r>
          </a:p>
          <a:p>
            <a:pPr marL="171450" indent="-171450">
              <a:buFont typeface="Arial" panose="020B0604020202020204" pitchFamily="34" charset="0"/>
              <a:buChar char="•"/>
            </a:pPr>
            <a:r>
              <a:rPr lang="en-US" dirty="0"/>
              <a:t>Art</a:t>
            </a:r>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1092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Psychological</a:t>
            </a:r>
          </a:p>
          <a:p>
            <a:pPr marL="171450" indent="-171450">
              <a:buFont typeface="Arial" panose="020B0604020202020204" pitchFamily="34" charset="0"/>
              <a:buChar char="•"/>
            </a:pPr>
            <a:r>
              <a:rPr lang="en-US" dirty="0"/>
              <a:t>Physical</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80736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203925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677812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3504452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83915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518490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254402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United Nations</a:t>
            </a:r>
          </a:p>
          <a:p>
            <a:pPr marL="171450" indent="-171450">
              <a:buFont typeface="Arial" panose="020B0604020202020204" pitchFamily="34" charset="0"/>
              <a:buChar char="•"/>
            </a:pPr>
            <a:r>
              <a:rPr lang="en-US" dirty="0"/>
              <a:t>Collision migration</a:t>
            </a:r>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77371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9/28/2020</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834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94595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9/28/2020</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49812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92988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9/28/2020</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85802"/>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8588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9/28/2020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3664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9/28/2020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217491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9/28/2020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4488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62423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848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9/28/2020</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422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sobhanmoosavi/us-acciden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creativecommons.org/licenses/by/2.5" TargetMode="External"/><Relationship Id="rId4" Type="http://schemas.openxmlformats.org/officeDocument/2006/relationships/hyperlink" Target="http://commons.wikimedia.org/wiki/File:Malibucrash.JP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65333E-6BF7-40FE-AC7D-EB8A0900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97126" y="2678464"/>
            <a:ext cx="8832898" cy="3798420"/>
          </a:xfrm>
        </p:spPr>
        <p:txBody>
          <a:bodyPr anchor="t">
            <a:normAutofit/>
          </a:bodyPr>
          <a:lstStyle/>
          <a:p>
            <a:r>
              <a:rPr lang="en-US" sz="8000" dirty="0"/>
              <a:t>Traffic</a:t>
            </a:r>
            <a:br>
              <a:rPr lang="en-US" sz="8000" dirty="0"/>
            </a:br>
            <a:r>
              <a:rPr lang="en-US" sz="8000" dirty="0"/>
              <a:t>accidents</a:t>
            </a:r>
          </a:p>
        </p:txBody>
      </p:sp>
      <p:sp>
        <p:nvSpPr>
          <p:cNvPr id="3" name="Content Placeholder 2"/>
          <p:cNvSpPr>
            <a:spLocks noGrp="1"/>
          </p:cNvSpPr>
          <p:nvPr>
            <p:ph type="subTitle" idx="1"/>
          </p:nvPr>
        </p:nvSpPr>
        <p:spPr>
          <a:xfrm>
            <a:off x="2797125" y="1238250"/>
            <a:ext cx="8832899" cy="1143117"/>
          </a:xfrm>
        </p:spPr>
        <p:txBody>
          <a:bodyPr anchor="b">
            <a:normAutofit/>
          </a:bodyPr>
          <a:lstStyle/>
          <a:p>
            <a:r>
              <a:rPr lang="en-GB" sz="3200" dirty="0"/>
              <a:t>United States</a:t>
            </a:r>
            <a:endParaRPr sz="3200" dirty="0"/>
          </a:p>
        </p:txBody>
      </p:sp>
      <p:sp>
        <p:nvSpPr>
          <p:cNvPr id="11" name="Freeform 6">
            <a:extLst>
              <a:ext uri="{FF2B5EF4-FFF2-40B4-BE49-F238E27FC236}">
                <a16:creationId xmlns:a16="http://schemas.microsoft.com/office/drawing/2014/main" id="{C971C6CD-6DA8-4FDD-A89B-4B681DEA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1457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3" name="Straight Connector 12">
            <a:extLst>
              <a:ext uri="{FF2B5EF4-FFF2-40B4-BE49-F238E27FC236}">
                <a16:creationId xmlns:a16="http://schemas.microsoft.com/office/drawing/2014/main" id="{ED3CBB7D-B825-489C-9789-70D05A25CF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466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72618" y="663373"/>
            <a:ext cx="3684644" cy="1608487"/>
          </a:xfrm>
        </p:spPr>
        <p:txBody>
          <a:bodyPr>
            <a:normAutofit/>
          </a:bodyPr>
          <a:lstStyle/>
          <a:p>
            <a:pPr algn="l"/>
            <a:r>
              <a:rPr lang="en-US" dirty="0">
                <a:solidFill>
                  <a:schemeClr val="tx1"/>
                </a:solidFill>
              </a:rPr>
              <a:t>    Results</a:t>
            </a:r>
            <a:br>
              <a:rPr lang="en-US" dirty="0">
                <a:solidFill>
                  <a:schemeClr val="tx1"/>
                </a:solidFill>
              </a:rPr>
            </a:br>
            <a:r>
              <a:rPr lang="en-US" dirty="0">
                <a:solidFill>
                  <a:schemeClr val="tx1"/>
                </a:solidFill>
              </a:rPr>
              <a:t>	</a:t>
            </a:r>
            <a:r>
              <a:rPr lang="en-US" sz="2000" dirty="0">
                <a:solidFill>
                  <a:schemeClr val="tx1"/>
                </a:solidFill>
              </a:rPr>
              <a:t>Day Time</a:t>
            </a:r>
          </a:p>
        </p:txBody>
      </p:sp>
      <p:pic>
        <p:nvPicPr>
          <p:cNvPr id="5" name="Picture 4">
            <a:extLst>
              <a:ext uri="{FF2B5EF4-FFF2-40B4-BE49-F238E27FC236}">
                <a16:creationId xmlns:a16="http://schemas.microsoft.com/office/drawing/2014/main" id="{F6B05677-9A11-45B1-AB74-A8DB38236360}"/>
              </a:ext>
            </a:extLst>
          </p:cNvPr>
          <p:cNvPicPr>
            <a:picLocks noChangeAspect="1"/>
          </p:cNvPicPr>
          <p:nvPr/>
        </p:nvPicPr>
        <p:blipFill rotWithShape="1">
          <a:blip r:embed="rId3"/>
          <a:srcRect l="26824" t="24203" r="3142" b="14085"/>
          <a:stretch/>
        </p:blipFill>
        <p:spPr>
          <a:xfrm>
            <a:off x="1175658" y="3668581"/>
            <a:ext cx="4843306" cy="2400621"/>
          </a:xfrm>
          <a:prstGeom prst="rect">
            <a:avLst/>
          </a:prstGeom>
        </p:spPr>
      </p:pic>
      <p:cxnSp>
        <p:nvCxnSpPr>
          <p:cNvPr id="26" name="Straight Connector 25">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872618" y="2422689"/>
            <a:ext cx="3684644" cy="3791848"/>
          </a:xfrm>
        </p:spPr>
        <p:txBody>
          <a:bodyPr>
            <a:normAutofit/>
          </a:bodyPr>
          <a:lstStyle/>
          <a:p>
            <a:pPr marL="0" indent="0">
              <a:buNone/>
            </a:pPr>
            <a:r>
              <a:rPr lang="en-US" dirty="0">
                <a:solidFill>
                  <a:schemeClr val="tx1"/>
                </a:solidFill>
              </a:rPr>
              <a:t>There are 2.2 million accidents by day-time in contrast to only 700 thousand during night-time. </a:t>
            </a:r>
          </a:p>
          <a:p>
            <a:pPr marL="0" indent="0">
              <a:buNone/>
            </a:pPr>
            <a:r>
              <a:rPr lang="en-US" dirty="0">
                <a:solidFill>
                  <a:schemeClr val="tx1"/>
                </a:solidFill>
              </a:rPr>
              <a:t>The most significant difference is the severity which increases during night-time.</a:t>
            </a:r>
          </a:p>
        </p:txBody>
      </p:sp>
      <p:sp>
        <p:nvSpPr>
          <p:cNvPr id="28"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9" name="Picture 8">
            <a:extLst>
              <a:ext uri="{FF2B5EF4-FFF2-40B4-BE49-F238E27FC236}">
                <a16:creationId xmlns:a16="http://schemas.microsoft.com/office/drawing/2014/main" id="{08114721-1F5D-49C1-B191-72525C9B2408}"/>
              </a:ext>
            </a:extLst>
          </p:cNvPr>
          <p:cNvPicPr>
            <a:picLocks noChangeAspect="1"/>
          </p:cNvPicPr>
          <p:nvPr/>
        </p:nvPicPr>
        <p:blipFill rotWithShape="1">
          <a:blip r:embed="rId4"/>
          <a:srcRect l="27445" t="23883" r="2005" b="13379"/>
          <a:stretch/>
        </p:blipFill>
        <p:spPr>
          <a:xfrm>
            <a:off x="1175658" y="689451"/>
            <a:ext cx="4920342" cy="2461238"/>
          </a:xfrm>
          <a:prstGeom prst="rect">
            <a:avLst/>
          </a:prstGeom>
        </p:spPr>
      </p:pic>
      <p:sp>
        <p:nvSpPr>
          <p:cNvPr id="17" name="Content Placeholder 2">
            <a:extLst>
              <a:ext uri="{FF2B5EF4-FFF2-40B4-BE49-F238E27FC236}">
                <a16:creationId xmlns:a16="http://schemas.microsoft.com/office/drawing/2014/main" id="{B75E5382-5AD1-404B-AE6E-6701A71B95E0}"/>
              </a:ext>
            </a:extLst>
          </p:cNvPr>
          <p:cNvSpPr txBox="1">
            <a:spLocks/>
          </p:cNvSpPr>
          <p:nvPr/>
        </p:nvSpPr>
        <p:spPr>
          <a:xfrm>
            <a:off x="304238" y="248137"/>
            <a:ext cx="6680071" cy="3791848"/>
          </a:xfrm>
          <a:prstGeom prst="rect">
            <a:avLst/>
          </a:prstGeom>
        </p:spPr>
        <p:txBody>
          <a:bodyPr vert="horz" lIns="91440" tIns="45720" rIns="91440" bIns="45720" rtlCol="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buNone/>
            </a:pPr>
            <a:r>
              <a:rPr lang="en-US" dirty="0">
                <a:solidFill>
                  <a:schemeClr val="tx1"/>
                </a:solidFill>
              </a:rPr>
              <a:t>Day-time number of accidents by severity of accident</a:t>
            </a:r>
          </a:p>
        </p:txBody>
      </p:sp>
      <p:sp>
        <p:nvSpPr>
          <p:cNvPr id="11" name="Content Placeholder 2">
            <a:extLst>
              <a:ext uri="{FF2B5EF4-FFF2-40B4-BE49-F238E27FC236}">
                <a16:creationId xmlns:a16="http://schemas.microsoft.com/office/drawing/2014/main" id="{B00EB726-D1C3-4F5A-8BF5-CEDC94554C3A}"/>
              </a:ext>
            </a:extLst>
          </p:cNvPr>
          <p:cNvSpPr txBox="1">
            <a:spLocks/>
          </p:cNvSpPr>
          <p:nvPr/>
        </p:nvSpPr>
        <p:spPr>
          <a:xfrm>
            <a:off x="265720" y="3158670"/>
            <a:ext cx="6680071" cy="3791848"/>
          </a:xfrm>
          <a:prstGeom prst="rect">
            <a:avLst/>
          </a:prstGeom>
        </p:spPr>
        <p:txBody>
          <a:bodyPr vert="horz" lIns="91440" tIns="45720" rIns="91440" bIns="45720" rtlCol="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buNone/>
            </a:pPr>
            <a:r>
              <a:rPr lang="en-US" dirty="0">
                <a:solidFill>
                  <a:schemeClr val="tx1"/>
                </a:solidFill>
              </a:rPr>
              <a:t>Night-time number of accidents by severity of accident</a:t>
            </a:r>
          </a:p>
        </p:txBody>
      </p:sp>
    </p:spTree>
    <p:extLst>
      <p:ext uri="{BB962C8B-B14F-4D97-AF65-F5344CB8AC3E}">
        <p14:creationId xmlns:p14="http://schemas.microsoft.com/office/powerpoint/2010/main" val="97249762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1759316"/>
          </a:xfrm>
        </p:spPr>
        <p:txBody>
          <a:bodyPr>
            <a:normAutofit/>
          </a:bodyPr>
          <a:lstStyle/>
          <a:p>
            <a:r>
              <a:rPr lang="en-US" sz="4000" dirty="0"/>
              <a:t>    Results</a:t>
            </a:r>
            <a:br>
              <a:rPr lang="en-US" sz="4000" dirty="0"/>
            </a:br>
            <a:r>
              <a:rPr lang="en-US" sz="2000" dirty="0"/>
              <a:t>Location</a:t>
            </a:r>
          </a:p>
        </p:txBody>
      </p:sp>
      <p:sp>
        <p:nvSpPr>
          <p:cNvPr id="3" name="Content Placeholder 2"/>
          <p:cNvSpPr>
            <a:spLocks noGrp="1"/>
          </p:cNvSpPr>
          <p:nvPr>
            <p:ph idx="1"/>
          </p:nvPr>
        </p:nvSpPr>
        <p:spPr>
          <a:xfrm>
            <a:off x="5845170" y="921419"/>
            <a:ext cx="4725695" cy="3324204"/>
          </a:xfrm>
        </p:spPr>
        <p:txBody>
          <a:bodyPr>
            <a:normAutofit/>
          </a:bodyPr>
          <a:lstStyle/>
          <a:p>
            <a:pPr marL="0" indent="0" algn="ctr">
              <a:buNone/>
            </a:pPr>
            <a:r>
              <a:rPr lang="en-US" sz="1600" dirty="0"/>
              <a:t>Accidents Prevalence and Severity by State</a:t>
            </a:r>
          </a:p>
        </p:txBody>
      </p:sp>
      <p:pic>
        <p:nvPicPr>
          <p:cNvPr id="7" name="Picture 6">
            <a:extLst>
              <a:ext uri="{FF2B5EF4-FFF2-40B4-BE49-F238E27FC236}">
                <a16:creationId xmlns:a16="http://schemas.microsoft.com/office/drawing/2014/main" id="{CE8C571A-52B6-4D8E-A8DB-85AC72063001}"/>
              </a:ext>
            </a:extLst>
          </p:cNvPr>
          <p:cNvPicPr>
            <a:picLocks noChangeAspect="1"/>
          </p:cNvPicPr>
          <p:nvPr/>
        </p:nvPicPr>
        <p:blipFill rotWithShape="1">
          <a:blip r:embed="rId3"/>
          <a:srcRect l="24725" t="28425" r="36786" b="48121"/>
          <a:stretch/>
        </p:blipFill>
        <p:spPr>
          <a:xfrm>
            <a:off x="120580" y="1768510"/>
            <a:ext cx="11309421" cy="4408270"/>
          </a:xfrm>
          <a:prstGeom prst="rect">
            <a:avLst/>
          </a:prstGeom>
        </p:spPr>
      </p:pic>
    </p:spTree>
    <p:extLst>
      <p:ext uri="{BB962C8B-B14F-4D97-AF65-F5344CB8AC3E}">
        <p14:creationId xmlns:p14="http://schemas.microsoft.com/office/powerpoint/2010/main" val="189842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747" y="552659"/>
            <a:ext cx="3833906" cy="1759316"/>
          </a:xfrm>
        </p:spPr>
        <p:txBody>
          <a:bodyPr>
            <a:normAutofit/>
          </a:bodyPr>
          <a:lstStyle/>
          <a:p>
            <a:r>
              <a:rPr lang="en-US" sz="4000" dirty="0"/>
              <a:t>    Results</a:t>
            </a:r>
            <a:br>
              <a:rPr lang="en-US" sz="4000" dirty="0"/>
            </a:br>
            <a:r>
              <a:rPr lang="en-US" sz="2000" dirty="0"/>
              <a:t>Location</a:t>
            </a:r>
          </a:p>
        </p:txBody>
      </p:sp>
      <p:sp>
        <p:nvSpPr>
          <p:cNvPr id="3" name="Content Placeholder 2"/>
          <p:cNvSpPr>
            <a:spLocks noGrp="1"/>
          </p:cNvSpPr>
          <p:nvPr>
            <p:ph idx="1"/>
          </p:nvPr>
        </p:nvSpPr>
        <p:spPr>
          <a:xfrm>
            <a:off x="237204" y="2002277"/>
            <a:ext cx="1868993" cy="3324204"/>
          </a:xfrm>
        </p:spPr>
        <p:txBody>
          <a:bodyPr>
            <a:normAutofit/>
          </a:bodyPr>
          <a:lstStyle/>
          <a:p>
            <a:pPr marL="0" indent="0" algn="ctr">
              <a:buNone/>
            </a:pPr>
            <a:r>
              <a:rPr lang="en-US" sz="1600" dirty="0"/>
              <a:t>Accidents Prevalence and Severity by State.</a:t>
            </a:r>
          </a:p>
          <a:p>
            <a:pPr marL="0" indent="0" algn="ctr">
              <a:buNone/>
            </a:pPr>
            <a:r>
              <a:rPr lang="en-US" sz="1600" dirty="0"/>
              <a:t>Note how California and Florida tend to have higher number of accidents with different degrees of severity</a:t>
            </a:r>
          </a:p>
        </p:txBody>
      </p:sp>
      <p:pic>
        <p:nvPicPr>
          <p:cNvPr id="5" name="Picture 4">
            <a:extLst>
              <a:ext uri="{FF2B5EF4-FFF2-40B4-BE49-F238E27FC236}">
                <a16:creationId xmlns:a16="http://schemas.microsoft.com/office/drawing/2014/main" id="{562C58A9-B169-4E50-B8A5-7E3644246B74}"/>
              </a:ext>
            </a:extLst>
          </p:cNvPr>
          <p:cNvPicPr>
            <a:picLocks noChangeAspect="1"/>
          </p:cNvPicPr>
          <p:nvPr/>
        </p:nvPicPr>
        <p:blipFill rotWithShape="1">
          <a:blip r:embed="rId3"/>
          <a:srcRect l="27527" t="20952" r="38352" b="56618"/>
          <a:stretch/>
        </p:blipFill>
        <p:spPr>
          <a:xfrm>
            <a:off x="4079631" y="28709"/>
            <a:ext cx="7595563" cy="1759316"/>
          </a:xfrm>
          <a:prstGeom prst="rect">
            <a:avLst/>
          </a:prstGeom>
        </p:spPr>
      </p:pic>
      <p:pic>
        <p:nvPicPr>
          <p:cNvPr id="8" name="Picture 7">
            <a:extLst>
              <a:ext uri="{FF2B5EF4-FFF2-40B4-BE49-F238E27FC236}">
                <a16:creationId xmlns:a16="http://schemas.microsoft.com/office/drawing/2014/main" id="{F6B62C32-0C8C-4B88-BFE9-0EC2F0051028}"/>
              </a:ext>
            </a:extLst>
          </p:cNvPr>
          <p:cNvPicPr>
            <a:picLocks noChangeAspect="1"/>
          </p:cNvPicPr>
          <p:nvPr/>
        </p:nvPicPr>
        <p:blipFill rotWithShape="1">
          <a:blip r:embed="rId4"/>
          <a:srcRect l="27858" t="24469" r="38022" b="52601"/>
          <a:stretch/>
        </p:blipFill>
        <p:spPr>
          <a:xfrm>
            <a:off x="4079631" y="3429000"/>
            <a:ext cx="7595563" cy="1798560"/>
          </a:xfrm>
          <a:prstGeom prst="rect">
            <a:avLst/>
          </a:prstGeom>
        </p:spPr>
      </p:pic>
      <p:pic>
        <p:nvPicPr>
          <p:cNvPr id="10" name="Picture 9">
            <a:extLst>
              <a:ext uri="{FF2B5EF4-FFF2-40B4-BE49-F238E27FC236}">
                <a16:creationId xmlns:a16="http://schemas.microsoft.com/office/drawing/2014/main" id="{3CD8AB8F-C190-41BF-8387-C2425243A63C}"/>
              </a:ext>
            </a:extLst>
          </p:cNvPr>
          <p:cNvPicPr>
            <a:picLocks noChangeAspect="1"/>
          </p:cNvPicPr>
          <p:nvPr/>
        </p:nvPicPr>
        <p:blipFill rotWithShape="1">
          <a:blip r:embed="rId4"/>
          <a:srcRect l="27528" t="61151" r="38352" b="17509"/>
          <a:stretch/>
        </p:blipFill>
        <p:spPr>
          <a:xfrm>
            <a:off x="4079631" y="5179017"/>
            <a:ext cx="7595563" cy="1673840"/>
          </a:xfrm>
          <a:prstGeom prst="rect">
            <a:avLst/>
          </a:prstGeom>
        </p:spPr>
      </p:pic>
      <p:pic>
        <p:nvPicPr>
          <p:cNvPr id="12" name="Picture 11">
            <a:extLst>
              <a:ext uri="{FF2B5EF4-FFF2-40B4-BE49-F238E27FC236}">
                <a16:creationId xmlns:a16="http://schemas.microsoft.com/office/drawing/2014/main" id="{17B64E34-26EC-4F13-91C1-03F871A07712}"/>
              </a:ext>
            </a:extLst>
          </p:cNvPr>
          <p:cNvPicPr>
            <a:picLocks noChangeAspect="1"/>
          </p:cNvPicPr>
          <p:nvPr/>
        </p:nvPicPr>
        <p:blipFill rotWithShape="1">
          <a:blip r:embed="rId3"/>
          <a:srcRect l="27527" t="57424" r="38352" b="21025"/>
          <a:stretch/>
        </p:blipFill>
        <p:spPr>
          <a:xfrm>
            <a:off x="4079631" y="1778726"/>
            <a:ext cx="7595563" cy="1650274"/>
          </a:xfrm>
          <a:prstGeom prst="rect">
            <a:avLst/>
          </a:prstGeom>
        </p:spPr>
      </p:pic>
      <p:sp>
        <p:nvSpPr>
          <p:cNvPr id="13" name="TextBox 12">
            <a:extLst>
              <a:ext uri="{FF2B5EF4-FFF2-40B4-BE49-F238E27FC236}">
                <a16:creationId xmlns:a16="http://schemas.microsoft.com/office/drawing/2014/main" id="{CC405B6C-238D-48A7-AE8C-6580529C969A}"/>
              </a:ext>
            </a:extLst>
          </p:cNvPr>
          <p:cNvSpPr txBox="1"/>
          <p:nvPr/>
        </p:nvSpPr>
        <p:spPr>
          <a:xfrm>
            <a:off x="2475705" y="552659"/>
            <a:ext cx="1282380" cy="369332"/>
          </a:xfrm>
          <a:prstGeom prst="rect">
            <a:avLst/>
          </a:prstGeom>
          <a:noFill/>
        </p:spPr>
        <p:txBody>
          <a:bodyPr wrap="square" rtlCol="0">
            <a:spAutoFit/>
          </a:bodyPr>
          <a:lstStyle/>
          <a:p>
            <a:r>
              <a:rPr lang="en-GB" dirty="0"/>
              <a:t>Severity 1</a:t>
            </a:r>
          </a:p>
        </p:txBody>
      </p:sp>
      <p:sp>
        <p:nvSpPr>
          <p:cNvPr id="15" name="TextBox 14">
            <a:extLst>
              <a:ext uri="{FF2B5EF4-FFF2-40B4-BE49-F238E27FC236}">
                <a16:creationId xmlns:a16="http://schemas.microsoft.com/office/drawing/2014/main" id="{0E21DE77-3A18-49BA-B756-EDF86C90066B}"/>
              </a:ext>
            </a:extLst>
          </p:cNvPr>
          <p:cNvSpPr txBox="1"/>
          <p:nvPr/>
        </p:nvSpPr>
        <p:spPr>
          <a:xfrm>
            <a:off x="2475704" y="2427140"/>
            <a:ext cx="1282380" cy="369332"/>
          </a:xfrm>
          <a:prstGeom prst="rect">
            <a:avLst/>
          </a:prstGeom>
          <a:noFill/>
        </p:spPr>
        <p:txBody>
          <a:bodyPr wrap="square" rtlCol="0">
            <a:spAutoFit/>
          </a:bodyPr>
          <a:lstStyle/>
          <a:p>
            <a:r>
              <a:rPr lang="en-GB" dirty="0"/>
              <a:t>Severity 2</a:t>
            </a:r>
          </a:p>
        </p:txBody>
      </p:sp>
      <p:sp>
        <p:nvSpPr>
          <p:cNvPr id="17" name="TextBox 16">
            <a:extLst>
              <a:ext uri="{FF2B5EF4-FFF2-40B4-BE49-F238E27FC236}">
                <a16:creationId xmlns:a16="http://schemas.microsoft.com/office/drawing/2014/main" id="{339DBE82-E48B-4E64-BA74-430978041B30}"/>
              </a:ext>
            </a:extLst>
          </p:cNvPr>
          <p:cNvSpPr txBox="1"/>
          <p:nvPr/>
        </p:nvSpPr>
        <p:spPr>
          <a:xfrm>
            <a:off x="2475704" y="3958948"/>
            <a:ext cx="1282380" cy="369332"/>
          </a:xfrm>
          <a:prstGeom prst="rect">
            <a:avLst/>
          </a:prstGeom>
          <a:noFill/>
        </p:spPr>
        <p:txBody>
          <a:bodyPr wrap="square" rtlCol="0">
            <a:spAutoFit/>
          </a:bodyPr>
          <a:lstStyle/>
          <a:p>
            <a:r>
              <a:rPr lang="en-GB" dirty="0"/>
              <a:t>Severity 3</a:t>
            </a:r>
          </a:p>
        </p:txBody>
      </p:sp>
      <p:sp>
        <p:nvSpPr>
          <p:cNvPr id="19" name="TextBox 18">
            <a:extLst>
              <a:ext uri="{FF2B5EF4-FFF2-40B4-BE49-F238E27FC236}">
                <a16:creationId xmlns:a16="http://schemas.microsoft.com/office/drawing/2014/main" id="{5FC867CE-BE2B-4597-8263-0B8180C5D54F}"/>
              </a:ext>
            </a:extLst>
          </p:cNvPr>
          <p:cNvSpPr txBox="1"/>
          <p:nvPr/>
        </p:nvSpPr>
        <p:spPr>
          <a:xfrm>
            <a:off x="2475704" y="5663762"/>
            <a:ext cx="1282380" cy="369332"/>
          </a:xfrm>
          <a:prstGeom prst="rect">
            <a:avLst/>
          </a:prstGeom>
          <a:noFill/>
        </p:spPr>
        <p:txBody>
          <a:bodyPr wrap="square" rtlCol="0">
            <a:spAutoFit/>
          </a:bodyPr>
          <a:lstStyle/>
          <a:p>
            <a:r>
              <a:rPr lang="en-GB" dirty="0"/>
              <a:t>Severity 4</a:t>
            </a:r>
          </a:p>
        </p:txBody>
      </p:sp>
    </p:spTree>
    <p:extLst>
      <p:ext uri="{BB962C8B-B14F-4D97-AF65-F5344CB8AC3E}">
        <p14:creationId xmlns:p14="http://schemas.microsoft.com/office/powerpoint/2010/main" val="8442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400" dirty="0">
                <a:solidFill>
                  <a:schemeClr val="tx1"/>
                </a:solidFill>
              </a:rPr>
              <a:t>Discussion</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3537020" y="0"/>
            <a:ext cx="8654980" cy="6858000"/>
          </a:xfrm>
        </p:spPr>
        <p:txBody>
          <a:bodyPr anchor="ctr">
            <a:normAutofit/>
          </a:bodyPr>
          <a:lstStyle/>
          <a:p>
            <a:pPr algn="l"/>
            <a:r>
              <a:rPr lang="en-US" b="0" i="0" dirty="0">
                <a:effectLst/>
                <a:latin typeface="-apple-system"/>
              </a:rPr>
              <a:t>Some factors are outside of our control such as day-time and weather. However, warnings can be made, and information can be provided to people to help prevent these occurrences. It would also be interesting to find other factors that could influence the night accidents such as speed or driving under the influence to make a more meaningful advice.</a:t>
            </a:r>
          </a:p>
          <a:p>
            <a:pPr algn="l"/>
            <a:r>
              <a:rPr lang="en-US" b="0" i="0" dirty="0">
                <a:effectLst/>
                <a:latin typeface="-apple-system"/>
              </a:rPr>
              <a:t>Light weather conditions such as cloudy days, light rain and light snow seem to be related with the majority of accidents specially those with lower severity. This seems to support that these occurrences might not be correlated as one would have expected.</a:t>
            </a:r>
          </a:p>
          <a:p>
            <a:pPr algn="l"/>
            <a:r>
              <a:rPr lang="en-US" b="0" i="0" dirty="0">
                <a:effectLst/>
                <a:latin typeface="-apple-system"/>
              </a:rPr>
              <a:t>One important set of factors are related to roads. We observed how give away, junctions and stops tend to be related with higher severity of accident. Increasing the awareness of these points, by increasing amount of signals, sings and lights that can flag such places would be beneficial to make the driver more conscious about the presence of danger in these areas. </a:t>
            </a:r>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4167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467" y="643466"/>
            <a:ext cx="3933390" cy="4937287"/>
          </a:xfrm>
        </p:spPr>
        <p:txBody>
          <a:bodyPr anchor="ctr">
            <a:normAutofit/>
          </a:bodyPr>
          <a:lstStyle/>
          <a:p>
            <a:pPr algn="l"/>
            <a:r>
              <a:rPr lang="en-US" sz="4400" dirty="0">
                <a:solidFill>
                  <a:schemeClr val="tx1"/>
                </a:solidFill>
              </a:rPr>
              <a:t>Discussion</a:t>
            </a:r>
          </a:p>
        </p:txBody>
      </p:sp>
      <p:sp>
        <p:nvSpPr>
          <p:cNvPr id="3" name="Content Placeholder 2"/>
          <p:cNvSpPr>
            <a:spLocks noGrp="1"/>
          </p:cNvSpPr>
          <p:nvPr>
            <p:ph idx="1"/>
          </p:nvPr>
        </p:nvSpPr>
        <p:spPr>
          <a:xfrm>
            <a:off x="3537020" y="0"/>
            <a:ext cx="8654980" cy="6858000"/>
          </a:xfrm>
        </p:spPr>
        <p:txBody>
          <a:bodyPr anchor="ctr">
            <a:normAutofit/>
          </a:bodyPr>
          <a:lstStyle/>
          <a:p>
            <a:pPr algn="l"/>
            <a:r>
              <a:rPr lang="en-US" dirty="0">
                <a:latin typeface="-apple-system"/>
              </a:rPr>
              <a:t>S</a:t>
            </a:r>
            <a:r>
              <a:rPr lang="en-US" b="0" i="0" dirty="0">
                <a:effectLst/>
                <a:latin typeface="-apple-system"/>
              </a:rPr>
              <a:t>ince the prevalence of accidents is not the same across country, it would be extremely beneficial to increase awareness campaigns targeted to those states where the incidence of accidents is higher or where the severity is also higher. States such as California, Texas, Florida, South Carolina, New York and North Carolina should be the first states where these kind of campaigns and even other road measures. The higher severity levels of accidents are observed in some of those states but states such as Georgia, Michigan, Ohio and Pennsylvania should also be included in these campaigns and government road intervention to try to lower the severity and/or occurrence of these kind of accidents.</a:t>
            </a:r>
          </a:p>
          <a:p>
            <a:pPr algn="l"/>
            <a:r>
              <a:rPr lang="en-US" b="0" i="0" dirty="0">
                <a:effectLst/>
                <a:latin typeface="-apple-system"/>
              </a:rPr>
              <a:t>We have models to help us predict the severity of the occurrence of the accidents. They help to predict the severity 4 with 100% accuracy. Unfortunately they don't have high accuracy (only 71%) when testing on new data if we want to predict all possible severity. Other models or more data might be needed.</a:t>
            </a:r>
          </a:p>
        </p:txBody>
      </p:sp>
    </p:spTree>
    <p:extLst>
      <p:ext uri="{BB962C8B-B14F-4D97-AF65-F5344CB8AC3E}">
        <p14:creationId xmlns:p14="http://schemas.microsoft.com/office/powerpoint/2010/main" val="185466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dirty="0">
                <a:solidFill>
                  <a:schemeClr val="tx1"/>
                </a:solidFill>
              </a:rPr>
              <a:t>Conclusion</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4955354" y="643466"/>
            <a:ext cx="6593180" cy="4937287"/>
          </a:xfrm>
        </p:spPr>
        <p:txBody>
          <a:bodyPr anchor="ctr">
            <a:normAutofit fontScale="92500"/>
          </a:bodyPr>
          <a:lstStyle/>
          <a:p>
            <a:r>
              <a:rPr lang="en-US" b="0" i="0" dirty="0">
                <a:effectLst/>
                <a:latin typeface="-apple-system"/>
              </a:rPr>
              <a:t>Location and road conditions tend to have a big impact on the prevalence of accidents and the severity of the same. We can target such places by increasing awareness and promoting the improvement of such areas. </a:t>
            </a:r>
          </a:p>
          <a:p>
            <a:r>
              <a:rPr lang="en-US" b="0" i="0" dirty="0">
                <a:effectLst/>
                <a:latin typeface="-apple-system"/>
              </a:rPr>
              <a:t>The government can start targeting higher risk states to lower severity and number of cases. With our analysis we can direct the effort to more specific road factors and locations making this a great aid on decision making. </a:t>
            </a:r>
          </a:p>
          <a:p>
            <a:r>
              <a:rPr lang="en-US" b="0" i="0" dirty="0">
                <a:effectLst/>
                <a:latin typeface="-apple-system"/>
              </a:rPr>
              <a:t>We always must keep in mind that human behavior and other factors which are not considered in this data set might also play a very important role in determine the occurrence of these accidents. More studies including other variables such as speed, age, driving under influence among others should be considered to improve the levels of prediction.</a:t>
            </a:r>
            <a:endParaRPr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6395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dirty="0">
                <a:solidFill>
                  <a:schemeClr val="tx1"/>
                </a:solidFill>
              </a:rPr>
              <a:t>Reference</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4955354" y="643466"/>
            <a:ext cx="6593180" cy="4937287"/>
          </a:xfrm>
        </p:spPr>
        <p:txBody>
          <a:bodyPr anchor="ctr">
            <a:normAutofit/>
          </a:bodyPr>
          <a:lstStyle/>
          <a:p>
            <a:pPr marL="0" indent="0">
              <a:buNone/>
            </a:pPr>
            <a:r>
              <a:rPr lang="en-GB" b="0" i="0" u="none" strike="noStrike" dirty="0">
                <a:effectLst/>
                <a:latin typeface="-apple-system"/>
                <a:hlinkClick r:id="rId3"/>
              </a:rPr>
              <a:t>https://www.kaggle.com/sobhanmoosavi/us-accidents</a:t>
            </a:r>
            <a:endParaRPr lang="en-US"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214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a:solidFill>
                  <a:schemeClr val="tx1"/>
                </a:solidFill>
              </a:rPr>
              <a:t>Contents</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4955354" y="643466"/>
            <a:ext cx="6593180" cy="4937287"/>
          </a:xfrm>
        </p:spPr>
        <p:txBody>
          <a:bodyPr anchor="ctr">
            <a:normAutofit/>
          </a:bodyPr>
          <a:lstStyle/>
          <a:p>
            <a:r>
              <a:rPr lang="en-US" dirty="0"/>
              <a:t>Introduction</a:t>
            </a:r>
          </a:p>
          <a:p>
            <a:r>
              <a:rPr lang="en-US" dirty="0"/>
              <a:t>Objectives</a:t>
            </a:r>
          </a:p>
          <a:p>
            <a:r>
              <a:rPr lang="en-US" dirty="0"/>
              <a:t>Methodology</a:t>
            </a:r>
          </a:p>
          <a:p>
            <a:r>
              <a:rPr lang="en-US" dirty="0"/>
              <a:t>Results</a:t>
            </a:r>
          </a:p>
          <a:p>
            <a:r>
              <a:rPr lang="en-US" dirty="0"/>
              <a:t>Discussion</a:t>
            </a:r>
          </a:p>
          <a:p>
            <a:r>
              <a:rPr lang="en-US" dirty="0"/>
              <a:t>Conclusion</a:t>
            </a:r>
          </a:p>
          <a:p>
            <a:r>
              <a:rPr lang="en-US" dirty="0"/>
              <a:t>Reference</a:t>
            </a:r>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64339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dirty="0">
                <a:solidFill>
                  <a:schemeClr val="tx1"/>
                </a:solidFill>
              </a:rPr>
              <a:t>Introduction</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4955354" y="509962"/>
            <a:ext cx="6593180" cy="5689764"/>
          </a:xfrm>
        </p:spPr>
        <p:txBody>
          <a:bodyPr anchor="ctr">
            <a:normAutofit/>
          </a:bodyPr>
          <a:lstStyle/>
          <a:p>
            <a:pPr marL="0" indent="0" algn="just">
              <a:buNone/>
            </a:pPr>
            <a:r>
              <a:rPr lang="en-US" b="0" i="0" dirty="0">
                <a:effectLst/>
                <a:latin typeface="-apple-system"/>
              </a:rPr>
              <a:t>Every year the government builds new roads and highways to be able to accommodate the continuous growth of number of vehicles and drivers. As we keep evolving in our motorways, traffic accidents have become a mayor issue with passing years. </a:t>
            </a:r>
          </a:p>
          <a:p>
            <a:pPr marL="0" indent="0" algn="just">
              <a:buNone/>
            </a:pPr>
            <a:r>
              <a:rPr lang="en-US" b="0" i="0" dirty="0">
                <a:effectLst/>
                <a:latin typeface="-apple-system"/>
              </a:rPr>
              <a:t>The accidents vary on severity causing material damage and life loss. This increases the pressure on the government from the public to provide better ways to prevent traffic accidents to lower the economic impact they have in society. Therefore, is imperative to find which factors could influence traffic accidents in order to help prevent or lower their severity. </a:t>
            </a:r>
          </a:p>
          <a:p>
            <a:pPr marL="0" indent="0" algn="just">
              <a:buNone/>
            </a:pPr>
            <a:r>
              <a:rPr lang="en-US" b="0" i="0" dirty="0">
                <a:effectLst/>
                <a:latin typeface="-apple-system"/>
              </a:rPr>
              <a:t>If we can identify factors that are associated with higher severity or higher number of accidents, we could help improve prevention methods and warnings to improve the traffic accident rate.</a:t>
            </a:r>
            <a:endParaRPr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37803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72618" y="663373"/>
            <a:ext cx="3684644" cy="1608487"/>
          </a:xfrm>
        </p:spPr>
        <p:txBody>
          <a:bodyPr>
            <a:normAutofit/>
          </a:bodyPr>
          <a:lstStyle/>
          <a:p>
            <a:pPr algn="l"/>
            <a:r>
              <a:rPr lang="en-US" dirty="0">
                <a:solidFill>
                  <a:schemeClr val="tx1"/>
                </a:solidFill>
              </a:rPr>
              <a:t>Objectives</a:t>
            </a:r>
          </a:p>
        </p:txBody>
      </p:sp>
      <p:pic>
        <p:nvPicPr>
          <p:cNvPr id="4" name="Picture 3" descr="A 2005 Chevrolet Malibu involved in a crash. The car was hit head on by another car on Ohio State Route 317 when the other car crossed the center line. The Malibu subsequently rolled over. The Jaws of life were used to extract the driver, who survived. The drivers seat belt was buckled, which police say likely contributed to her survival. Self made phot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15" y="681981"/>
            <a:ext cx="6915663" cy="5186747"/>
          </a:xfrm>
          <a:prstGeom prst="rect">
            <a:avLst/>
          </a:prstGeom>
        </p:spPr>
      </p:pic>
      <p:cxnSp>
        <p:nvCxnSpPr>
          <p:cNvPr id="13" name="Straight Connector 12">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821584" y="2076880"/>
            <a:ext cx="3684644" cy="3791848"/>
          </a:xfrm>
        </p:spPr>
        <p:txBody>
          <a:bodyPr>
            <a:normAutofit/>
          </a:bodyPr>
          <a:lstStyle/>
          <a:p>
            <a:pPr algn="just">
              <a:buFont typeface="+mj-lt"/>
              <a:buAutoNum type="arabicPeriod"/>
            </a:pPr>
            <a:r>
              <a:rPr lang="en-US" b="0" i="0" dirty="0">
                <a:effectLst/>
                <a:latin typeface="-apple-system"/>
              </a:rPr>
              <a:t>Recognize main factors that influence traffic accidents severity.</a:t>
            </a:r>
          </a:p>
          <a:p>
            <a:pPr algn="just">
              <a:buFont typeface="+mj-lt"/>
              <a:buAutoNum type="arabicPeriod"/>
            </a:pPr>
            <a:r>
              <a:rPr lang="en-US" b="0" i="0" dirty="0">
                <a:effectLst/>
                <a:latin typeface="-apple-system"/>
              </a:rPr>
              <a:t>Recognize main factors that influence prevalence traffic accidents.</a:t>
            </a:r>
          </a:p>
          <a:p>
            <a:pPr algn="just">
              <a:buFont typeface="+mj-lt"/>
              <a:buAutoNum type="arabicPeriod"/>
            </a:pPr>
            <a:r>
              <a:rPr lang="en-US" b="0" i="0" dirty="0">
                <a:effectLst/>
                <a:latin typeface="-apple-system"/>
              </a:rPr>
              <a:t>Develop a model to aid with prediction of accident severity.</a:t>
            </a:r>
          </a:p>
        </p:txBody>
      </p:sp>
      <p:sp>
        <p:nvSpPr>
          <p:cNvPr id="15"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5" name="Footer PlaceHolder 3"/>
          <p:cNvSpPr>
            <a:spLocks noGrp="1"/>
          </p:cNvSpPr>
          <p:nvPr>
            <p:ph type="ftr" sz="quarter" idx="11"/>
          </p:nvPr>
        </p:nvSpPr>
        <p:spPr>
          <a:xfrm>
            <a:off x="3737722" y="6314440"/>
            <a:ext cx="3814856" cy="365125"/>
          </a:xfrm>
        </p:spPr>
        <p:txBody>
          <a:bodyPr>
            <a:normAutofit/>
          </a:bodyPr>
          <a:lstStyle/>
          <a:p>
            <a:pPr>
              <a:spcAft>
                <a:spcPts val="600"/>
              </a:spcAft>
            </a:pPr>
            <a:r>
              <a:rPr lang="en-US">
                <a:solidFill>
                  <a:schemeClr val="tx1"/>
                </a:solidFill>
                <a:hlinkClick r:id="rId4"/>
              </a:rPr>
              <a:t>Photo</a:t>
            </a:r>
            <a:r>
              <a:rPr lang="en-US">
                <a:solidFill>
                  <a:schemeClr val="tx1"/>
                </a:solidFill>
              </a:rPr>
              <a:t> by User:Analogue Kid / </a:t>
            </a:r>
            <a:r>
              <a:rPr lang="en-US">
                <a:solidFill>
                  <a:schemeClr val="tx1"/>
                </a:solidFill>
                <a:hlinkClick r:id="rId5"/>
              </a:rPr>
              <a:t>CC BY 2.5</a:t>
            </a:r>
          </a:p>
        </p:txBody>
      </p:sp>
    </p:spTree>
    <p:extLst>
      <p:ext uri="{BB962C8B-B14F-4D97-AF65-F5344CB8AC3E}">
        <p14:creationId xmlns:p14="http://schemas.microsoft.com/office/powerpoint/2010/main" val="38575901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dirty="0">
                <a:solidFill>
                  <a:schemeClr val="tx1"/>
                </a:solidFill>
              </a:rPr>
              <a:t>Methodology</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4955353" y="483578"/>
            <a:ext cx="6593180" cy="6207368"/>
          </a:xfrm>
        </p:spPr>
        <p:txBody>
          <a:bodyPr anchor="ctr">
            <a:normAutofit fontScale="92500" lnSpcReduction="10000"/>
          </a:bodyPr>
          <a:lstStyle/>
          <a:p>
            <a:pPr algn="just"/>
            <a:r>
              <a:rPr lang="en-US" b="0" i="0" dirty="0">
                <a:effectLst/>
                <a:latin typeface="-apple-system"/>
              </a:rPr>
              <a:t>The dataset used refers to traffic accidents in the United States of America, which covers 49 states. The traffic accident data refers to data collected from February 2016 to June 2020. The dataset contains over 3 million records that contain information about accident severity, location, day-time information, weather conditions and road description/conditions.</a:t>
            </a:r>
          </a:p>
          <a:p>
            <a:pPr algn="just"/>
            <a:r>
              <a:rPr lang="en-US" dirty="0">
                <a:latin typeface="-apple-system"/>
              </a:rPr>
              <a:t>Cleaning the data: columns without meaningful insights or with repeated information is removed from dataset (example </a:t>
            </a:r>
            <a:r>
              <a:rPr lang="en-GB" b="0" i="0" dirty="0">
                <a:effectLst/>
                <a:latin typeface="-apple-system"/>
              </a:rPr>
              <a:t>Precipitation(in) was removed due to </a:t>
            </a:r>
            <a:r>
              <a:rPr lang="en-GB" b="0" i="0" dirty="0">
                <a:solidFill>
                  <a:schemeClr val="tx1"/>
                </a:solidFill>
                <a:effectLst/>
                <a:latin typeface="-apple-system"/>
              </a:rPr>
              <a:t>over 60% values missing)</a:t>
            </a:r>
            <a:r>
              <a:rPr lang="en-US" dirty="0">
                <a:solidFill>
                  <a:schemeClr val="tx1"/>
                </a:solidFill>
                <a:latin typeface="-apple-system"/>
              </a:rPr>
              <a:t>. Rows with missing values were removed from dataset (example . </a:t>
            </a:r>
          </a:p>
          <a:p>
            <a:pPr algn="just"/>
            <a:r>
              <a:rPr lang="en-US" b="0" i="0" dirty="0">
                <a:solidFill>
                  <a:schemeClr val="tx1"/>
                </a:solidFill>
                <a:effectLst/>
                <a:latin typeface="-apple-system"/>
              </a:rPr>
              <a:t>Objects were standardized to avoid repetition and spelling mistakes.</a:t>
            </a:r>
          </a:p>
          <a:p>
            <a:pPr algn="just"/>
            <a:r>
              <a:rPr lang="en-US" b="0" i="0" dirty="0">
                <a:solidFill>
                  <a:schemeClr val="tx1"/>
                </a:solidFill>
                <a:effectLst/>
                <a:latin typeface="-apple-system"/>
              </a:rPr>
              <a:t>The evaluation of the data uses correlation methods, graphs, one hot coding, among others. This will allow us to get useful information of where to intervene in order to help prevent accidents.</a:t>
            </a:r>
          </a:p>
          <a:p>
            <a:pPr algn="just"/>
            <a:r>
              <a:rPr lang="en-US" b="0" i="0" dirty="0">
                <a:solidFill>
                  <a:schemeClr val="tx1"/>
                </a:solidFill>
                <a:effectLst/>
                <a:latin typeface="-apple-system"/>
              </a:rPr>
              <a:t>Last, we created a model to help estimate severity of accident.</a:t>
            </a:r>
          </a:p>
          <a:p>
            <a:pPr algn="just"/>
            <a:endParaRPr lang="en-US"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2466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72618" y="663373"/>
            <a:ext cx="3684644" cy="1608487"/>
          </a:xfrm>
        </p:spPr>
        <p:txBody>
          <a:bodyPr>
            <a:normAutofit/>
          </a:bodyPr>
          <a:lstStyle/>
          <a:p>
            <a:pPr algn="just"/>
            <a:r>
              <a:rPr lang="en-US" dirty="0">
                <a:solidFill>
                  <a:schemeClr val="tx1"/>
                </a:solidFill>
              </a:rPr>
              <a:t>    Results</a:t>
            </a:r>
          </a:p>
        </p:txBody>
      </p:sp>
      <p:pic>
        <p:nvPicPr>
          <p:cNvPr id="5" name="Picture 4" descr="A screenshot of a computer screen&#10;&#10;Description automatically generated">
            <a:extLst>
              <a:ext uri="{FF2B5EF4-FFF2-40B4-BE49-F238E27FC236}">
                <a16:creationId xmlns:a16="http://schemas.microsoft.com/office/drawing/2014/main" id="{6C34C009-9EE5-4479-8AE0-60A5DDBB3959}"/>
              </a:ext>
            </a:extLst>
          </p:cNvPr>
          <p:cNvPicPr>
            <a:picLocks noChangeAspect="1"/>
          </p:cNvPicPr>
          <p:nvPr/>
        </p:nvPicPr>
        <p:blipFill rotWithShape="1">
          <a:blip r:embed="rId3"/>
          <a:srcRect l="30288" t="28007" r="30914" b="24103"/>
          <a:stretch/>
        </p:blipFill>
        <p:spPr>
          <a:xfrm>
            <a:off x="636915" y="874524"/>
            <a:ext cx="6915663" cy="4801662"/>
          </a:xfrm>
          <a:prstGeom prst="rect">
            <a:avLst/>
          </a:prstGeom>
        </p:spPr>
      </p:pic>
      <p:cxnSp>
        <p:nvCxnSpPr>
          <p:cNvPr id="20" name="Straight Connector 19">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872618" y="2422689"/>
            <a:ext cx="3684644" cy="3791848"/>
          </a:xfrm>
        </p:spPr>
        <p:txBody>
          <a:bodyPr>
            <a:normAutofit/>
          </a:bodyPr>
          <a:lstStyle/>
          <a:p>
            <a:r>
              <a:rPr lang="en-US" dirty="0">
                <a:solidFill>
                  <a:schemeClr val="tx1"/>
                </a:solidFill>
              </a:rPr>
              <a:t>The Severity of accidents seem to have a higher prevalence among Severity type two and lowers significantly to type 3, 4 and lastly type 1.</a:t>
            </a:r>
          </a:p>
        </p:txBody>
      </p:sp>
      <p:sp>
        <p:nvSpPr>
          <p:cNvPr id="22"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17265963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2618" y="663373"/>
            <a:ext cx="3684644" cy="1608487"/>
          </a:xfrm>
        </p:spPr>
        <p:txBody>
          <a:bodyPr>
            <a:normAutofit/>
          </a:bodyPr>
          <a:lstStyle/>
          <a:p>
            <a:pPr algn="ctr"/>
            <a:r>
              <a:rPr lang="en-US" dirty="0">
                <a:solidFill>
                  <a:schemeClr val="tx1"/>
                </a:solidFill>
              </a:rPr>
              <a:t>    Results</a:t>
            </a:r>
            <a:br>
              <a:rPr lang="en-US" dirty="0">
                <a:solidFill>
                  <a:schemeClr val="tx1"/>
                </a:solidFill>
              </a:rPr>
            </a:br>
            <a:r>
              <a:rPr lang="en-US" sz="2000" dirty="0">
                <a:solidFill>
                  <a:schemeClr val="tx1"/>
                </a:solidFill>
              </a:rPr>
              <a:t>Weather</a:t>
            </a:r>
            <a:endParaRPr lang="en-US" dirty="0">
              <a:solidFill>
                <a:schemeClr val="tx1"/>
              </a:solidFill>
            </a:endParaRPr>
          </a:p>
        </p:txBody>
      </p:sp>
      <p:sp>
        <p:nvSpPr>
          <p:cNvPr id="3" name="Content Placeholder 2"/>
          <p:cNvSpPr>
            <a:spLocks noGrp="1"/>
          </p:cNvSpPr>
          <p:nvPr>
            <p:ph idx="1"/>
          </p:nvPr>
        </p:nvSpPr>
        <p:spPr>
          <a:xfrm>
            <a:off x="5080744" y="658546"/>
            <a:ext cx="3684644" cy="1735654"/>
          </a:xfrm>
        </p:spPr>
        <p:txBody>
          <a:bodyPr>
            <a:normAutofit/>
          </a:bodyPr>
          <a:lstStyle/>
          <a:p>
            <a:r>
              <a:rPr lang="en-US" dirty="0">
                <a:solidFill>
                  <a:schemeClr val="tx1"/>
                </a:solidFill>
              </a:rPr>
              <a:t>Humidity, Pressure, Visibility and Temperature don’t have a significant correlation with each severity of accident</a:t>
            </a:r>
          </a:p>
        </p:txBody>
      </p:sp>
      <p:pic>
        <p:nvPicPr>
          <p:cNvPr id="6" name="Picture 5">
            <a:extLst>
              <a:ext uri="{FF2B5EF4-FFF2-40B4-BE49-F238E27FC236}">
                <a16:creationId xmlns:a16="http://schemas.microsoft.com/office/drawing/2014/main" id="{6F0C6A3A-85E7-4D50-9E17-DD6F9870BB95}"/>
              </a:ext>
            </a:extLst>
          </p:cNvPr>
          <p:cNvPicPr>
            <a:picLocks noChangeAspect="1"/>
          </p:cNvPicPr>
          <p:nvPr/>
        </p:nvPicPr>
        <p:blipFill rotWithShape="1">
          <a:blip r:embed="rId3"/>
          <a:srcRect l="30433" t="37436" r="40865" b="32564"/>
          <a:stretch/>
        </p:blipFill>
        <p:spPr>
          <a:xfrm>
            <a:off x="2651625" y="1756580"/>
            <a:ext cx="2265903" cy="1332215"/>
          </a:xfrm>
          <a:prstGeom prst="rect">
            <a:avLst/>
          </a:prstGeom>
        </p:spPr>
      </p:pic>
      <p:pic>
        <p:nvPicPr>
          <p:cNvPr id="8" name="Picture 7">
            <a:extLst>
              <a:ext uri="{FF2B5EF4-FFF2-40B4-BE49-F238E27FC236}">
                <a16:creationId xmlns:a16="http://schemas.microsoft.com/office/drawing/2014/main" id="{8E99E18D-4E31-4E82-AE22-319FD97923E7}"/>
              </a:ext>
            </a:extLst>
          </p:cNvPr>
          <p:cNvPicPr>
            <a:picLocks noChangeAspect="1"/>
          </p:cNvPicPr>
          <p:nvPr/>
        </p:nvPicPr>
        <p:blipFill rotWithShape="1">
          <a:blip r:embed="rId4"/>
          <a:srcRect l="30433" t="44709" r="40865" b="25291"/>
          <a:stretch/>
        </p:blipFill>
        <p:spPr>
          <a:xfrm>
            <a:off x="131466" y="214459"/>
            <a:ext cx="2356943" cy="1385741"/>
          </a:xfrm>
          <a:prstGeom prst="rect">
            <a:avLst/>
          </a:prstGeom>
        </p:spPr>
      </p:pic>
      <p:pic>
        <p:nvPicPr>
          <p:cNvPr id="10" name="Picture 9">
            <a:extLst>
              <a:ext uri="{FF2B5EF4-FFF2-40B4-BE49-F238E27FC236}">
                <a16:creationId xmlns:a16="http://schemas.microsoft.com/office/drawing/2014/main" id="{AFAC3ED5-B0D2-4759-AD57-6A87477A58E8}"/>
              </a:ext>
            </a:extLst>
          </p:cNvPr>
          <p:cNvPicPr>
            <a:picLocks noChangeAspect="1"/>
          </p:cNvPicPr>
          <p:nvPr/>
        </p:nvPicPr>
        <p:blipFill rotWithShape="1">
          <a:blip r:embed="rId5"/>
          <a:srcRect l="30433" t="41794" r="40865" b="28206"/>
          <a:stretch/>
        </p:blipFill>
        <p:spPr>
          <a:xfrm>
            <a:off x="131466" y="1729818"/>
            <a:ext cx="2356943" cy="1385741"/>
          </a:xfrm>
          <a:prstGeom prst="rect">
            <a:avLst/>
          </a:prstGeom>
        </p:spPr>
      </p:pic>
      <p:pic>
        <p:nvPicPr>
          <p:cNvPr id="12" name="Picture 11">
            <a:extLst>
              <a:ext uri="{FF2B5EF4-FFF2-40B4-BE49-F238E27FC236}">
                <a16:creationId xmlns:a16="http://schemas.microsoft.com/office/drawing/2014/main" id="{991D366C-E3D8-44E4-8A8E-72A23C25E740}"/>
              </a:ext>
            </a:extLst>
          </p:cNvPr>
          <p:cNvPicPr>
            <a:picLocks noChangeAspect="1"/>
          </p:cNvPicPr>
          <p:nvPr/>
        </p:nvPicPr>
        <p:blipFill rotWithShape="1">
          <a:blip r:embed="rId6"/>
          <a:srcRect l="30433" t="48205" r="40865" b="21795"/>
          <a:stretch/>
        </p:blipFill>
        <p:spPr>
          <a:xfrm>
            <a:off x="2651625" y="214459"/>
            <a:ext cx="2356944" cy="1385741"/>
          </a:xfrm>
          <a:prstGeom prst="rect">
            <a:avLst/>
          </a:prstGeom>
        </p:spPr>
      </p:pic>
      <p:pic>
        <p:nvPicPr>
          <p:cNvPr id="14" name="Picture 13">
            <a:extLst>
              <a:ext uri="{FF2B5EF4-FFF2-40B4-BE49-F238E27FC236}">
                <a16:creationId xmlns:a16="http://schemas.microsoft.com/office/drawing/2014/main" id="{FCBFD06A-A994-4493-AE6E-905CF1A7EEEB}"/>
              </a:ext>
            </a:extLst>
          </p:cNvPr>
          <p:cNvPicPr>
            <a:picLocks noChangeAspect="1"/>
          </p:cNvPicPr>
          <p:nvPr/>
        </p:nvPicPr>
        <p:blipFill rotWithShape="1">
          <a:blip r:embed="rId7"/>
          <a:srcRect l="30577" t="42052" r="43029" b="28205"/>
          <a:stretch/>
        </p:blipFill>
        <p:spPr>
          <a:xfrm>
            <a:off x="5080745" y="2546324"/>
            <a:ext cx="6476518" cy="4105335"/>
          </a:xfrm>
          <a:prstGeom prst="rect">
            <a:avLst/>
          </a:prstGeom>
        </p:spPr>
      </p:pic>
      <p:sp>
        <p:nvSpPr>
          <p:cNvPr id="19" name="Content Placeholder 2">
            <a:extLst>
              <a:ext uri="{FF2B5EF4-FFF2-40B4-BE49-F238E27FC236}">
                <a16:creationId xmlns:a16="http://schemas.microsoft.com/office/drawing/2014/main" id="{B6CCA26B-24C8-4A21-898E-3C00D70EFFDF}"/>
              </a:ext>
            </a:extLst>
          </p:cNvPr>
          <p:cNvSpPr txBox="1">
            <a:spLocks/>
          </p:cNvSpPr>
          <p:nvPr/>
        </p:nvSpPr>
        <p:spPr>
          <a:xfrm>
            <a:off x="502882" y="3837382"/>
            <a:ext cx="3684644" cy="1735654"/>
          </a:xfrm>
          <a:prstGeom prst="rect">
            <a:avLst/>
          </a:prstGeom>
        </p:spPr>
        <p:txBody>
          <a:bodyPr vert="horz" lIns="91440" tIns="45720" rIns="91440" bIns="45720" rtlCol="0">
            <a:normAutofit lnSpcReduction="10000"/>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a:solidFill>
                  <a:schemeClr val="tx1"/>
                </a:solidFill>
              </a:rPr>
              <a:t>Wind Direction does seem to have different influence depending on direction even though the significance is weak</a:t>
            </a:r>
          </a:p>
        </p:txBody>
      </p:sp>
    </p:spTree>
    <p:extLst>
      <p:ext uri="{BB962C8B-B14F-4D97-AF65-F5344CB8AC3E}">
        <p14:creationId xmlns:p14="http://schemas.microsoft.com/office/powerpoint/2010/main" val="406399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2618" y="663373"/>
            <a:ext cx="3684644" cy="1608487"/>
          </a:xfrm>
        </p:spPr>
        <p:txBody>
          <a:bodyPr>
            <a:normAutofit/>
          </a:bodyPr>
          <a:lstStyle/>
          <a:p>
            <a:pPr algn="ctr"/>
            <a:r>
              <a:rPr lang="en-US" dirty="0">
                <a:solidFill>
                  <a:schemeClr val="tx1"/>
                </a:solidFill>
              </a:rPr>
              <a:t>    Results</a:t>
            </a:r>
            <a:br>
              <a:rPr lang="en-US" dirty="0">
                <a:solidFill>
                  <a:schemeClr val="tx1"/>
                </a:solidFill>
              </a:rPr>
            </a:br>
            <a:r>
              <a:rPr lang="en-US" sz="2000" dirty="0">
                <a:solidFill>
                  <a:schemeClr val="tx1"/>
                </a:solidFill>
              </a:rPr>
              <a:t>Roads</a:t>
            </a:r>
            <a:endParaRPr lang="en-US" dirty="0">
              <a:solidFill>
                <a:schemeClr val="tx1"/>
              </a:solidFill>
            </a:endParaRPr>
          </a:p>
        </p:txBody>
      </p:sp>
      <p:sp>
        <p:nvSpPr>
          <p:cNvPr id="3" name="Content Placeholder 2"/>
          <p:cNvSpPr>
            <a:spLocks noGrp="1"/>
          </p:cNvSpPr>
          <p:nvPr>
            <p:ph idx="1"/>
          </p:nvPr>
        </p:nvSpPr>
        <p:spPr>
          <a:xfrm>
            <a:off x="8969829" y="1968800"/>
            <a:ext cx="3104816" cy="3223685"/>
          </a:xfrm>
        </p:spPr>
        <p:txBody>
          <a:bodyPr>
            <a:normAutofit/>
          </a:bodyPr>
          <a:lstStyle/>
          <a:p>
            <a:r>
              <a:rPr lang="en-US" dirty="0">
                <a:solidFill>
                  <a:schemeClr val="tx1"/>
                </a:solidFill>
              </a:rPr>
              <a:t>These factors show a higher influence in low severity accidents</a:t>
            </a:r>
          </a:p>
        </p:txBody>
      </p:sp>
      <p:pic>
        <p:nvPicPr>
          <p:cNvPr id="9" name="Picture 8">
            <a:extLst>
              <a:ext uri="{FF2B5EF4-FFF2-40B4-BE49-F238E27FC236}">
                <a16:creationId xmlns:a16="http://schemas.microsoft.com/office/drawing/2014/main" id="{75B553DD-012A-407C-9B70-CC0B0702E06D}"/>
              </a:ext>
            </a:extLst>
          </p:cNvPr>
          <p:cNvPicPr>
            <a:picLocks noChangeAspect="1"/>
          </p:cNvPicPr>
          <p:nvPr/>
        </p:nvPicPr>
        <p:blipFill rotWithShape="1">
          <a:blip r:embed="rId3"/>
          <a:srcRect l="30144" t="31282" r="3077" b="48387"/>
          <a:stretch/>
        </p:blipFill>
        <p:spPr>
          <a:xfrm>
            <a:off x="117355" y="156063"/>
            <a:ext cx="8765389" cy="1173675"/>
          </a:xfrm>
          <a:prstGeom prst="rect">
            <a:avLst/>
          </a:prstGeom>
        </p:spPr>
      </p:pic>
      <p:pic>
        <p:nvPicPr>
          <p:cNvPr id="13" name="Picture 12">
            <a:extLst>
              <a:ext uri="{FF2B5EF4-FFF2-40B4-BE49-F238E27FC236}">
                <a16:creationId xmlns:a16="http://schemas.microsoft.com/office/drawing/2014/main" id="{74A627DF-D7E0-4985-A1B1-49214F275B0C}"/>
              </a:ext>
            </a:extLst>
          </p:cNvPr>
          <p:cNvPicPr>
            <a:picLocks noChangeAspect="1"/>
          </p:cNvPicPr>
          <p:nvPr/>
        </p:nvPicPr>
        <p:blipFill rotWithShape="1">
          <a:blip r:embed="rId4"/>
          <a:srcRect l="30144" t="38707" r="3077" b="39623"/>
          <a:stretch/>
        </p:blipFill>
        <p:spPr>
          <a:xfrm>
            <a:off x="117355" y="1453517"/>
            <a:ext cx="8765389" cy="1250954"/>
          </a:xfrm>
          <a:prstGeom prst="rect">
            <a:avLst/>
          </a:prstGeom>
        </p:spPr>
      </p:pic>
      <p:pic>
        <p:nvPicPr>
          <p:cNvPr id="21" name="Picture 20">
            <a:extLst>
              <a:ext uri="{FF2B5EF4-FFF2-40B4-BE49-F238E27FC236}">
                <a16:creationId xmlns:a16="http://schemas.microsoft.com/office/drawing/2014/main" id="{A69C9225-5016-49C2-8B71-B401143ACA86}"/>
              </a:ext>
            </a:extLst>
          </p:cNvPr>
          <p:cNvPicPr>
            <a:picLocks noChangeAspect="1"/>
          </p:cNvPicPr>
          <p:nvPr/>
        </p:nvPicPr>
        <p:blipFill rotWithShape="1">
          <a:blip r:embed="rId5"/>
          <a:srcRect l="30145" t="36695" r="3077" b="41635"/>
          <a:stretch/>
        </p:blipFill>
        <p:spPr>
          <a:xfrm>
            <a:off x="117355" y="2864337"/>
            <a:ext cx="8765389" cy="1250954"/>
          </a:xfrm>
          <a:prstGeom prst="rect">
            <a:avLst/>
          </a:prstGeom>
        </p:spPr>
      </p:pic>
      <p:pic>
        <p:nvPicPr>
          <p:cNvPr id="23" name="Picture 22">
            <a:extLst>
              <a:ext uri="{FF2B5EF4-FFF2-40B4-BE49-F238E27FC236}">
                <a16:creationId xmlns:a16="http://schemas.microsoft.com/office/drawing/2014/main" id="{A6DA8EE3-31B2-4FEE-9866-6AF5E6DBAE9D}"/>
              </a:ext>
            </a:extLst>
          </p:cNvPr>
          <p:cNvPicPr>
            <a:picLocks noChangeAspect="1"/>
          </p:cNvPicPr>
          <p:nvPr/>
        </p:nvPicPr>
        <p:blipFill rotWithShape="1">
          <a:blip r:embed="rId6"/>
          <a:srcRect l="30441" t="44479" r="2123" b="34988"/>
          <a:stretch/>
        </p:blipFill>
        <p:spPr>
          <a:xfrm>
            <a:off x="160897" y="4223684"/>
            <a:ext cx="8765389" cy="1173675"/>
          </a:xfrm>
          <a:prstGeom prst="rect">
            <a:avLst/>
          </a:prstGeom>
        </p:spPr>
      </p:pic>
      <p:grpSp>
        <p:nvGrpSpPr>
          <p:cNvPr id="37" name="Group 36">
            <a:extLst>
              <a:ext uri="{FF2B5EF4-FFF2-40B4-BE49-F238E27FC236}">
                <a16:creationId xmlns:a16="http://schemas.microsoft.com/office/drawing/2014/main" id="{0C200E57-5B73-444A-AA80-097BAFAC1E0D}"/>
              </a:ext>
            </a:extLst>
          </p:cNvPr>
          <p:cNvGrpSpPr/>
          <p:nvPr/>
        </p:nvGrpSpPr>
        <p:grpSpPr>
          <a:xfrm>
            <a:off x="149657" y="5505752"/>
            <a:ext cx="8765389" cy="1111669"/>
            <a:chOff x="-1" y="108856"/>
            <a:chExt cx="8765389" cy="1111669"/>
          </a:xfrm>
        </p:grpSpPr>
        <p:pic>
          <p:nvPicPr>
            <p:cNvPr id="5" name="Picture 4">
              <a:extLst>
                <a:ext uri="{FF2B5EF4-FFF2-40B4-BE49-F238E27FC236}">
                  <a16:creationId xmlns:a16="http://schemas.microsoft.com/office/drawing/2014/main" id="{A74A5D24-09DF-45AD-B4FA-7297666CB880}"/>
                </a:ext>
              </a:extLst>
            </p:cNvPr>
            <p:cNvPicPr>
              <a:picLocks noChangeAspect="1"/>
            </p:cNvPicPr>
            <p:nvPr/>
          </p:nvPicPr>
          <p:blipFill rotWithShape="1">
            <a:blip r:embed="rId7"/>
            <a:srcRect l="30145" t="36923" r="3077" b="43820"/>
            <a:stretch/>
          </p:blipFill>
          <p:spPr>
            <a:xfrm>
              <a:off x="-1" y="108856"/>
              <a:ext cx="8765389" cy="1111669"/>
            </a:xfrm>
            <a:prstGeom prst="rect">
              <a:avLst/>
            </a:prstGeom>
          </p:spPr>
        </p:pic>
        <p:sp>
          <p:nvSpPr>
            <p:cNvPr id="28" name="TextBox 27">
              <a:extLst>
                <a:ext uri="{FF2B5EF4-FFF2-40B4-BE49-F238E27FC236}">
                  <a16:creationId xmlns:a16="http://schemas.microsoft.com/office/drawing/2014/main" id="{51D87D61-516D-4D6C-BE94-4E96A86E1057}"/>
                </a:ext>
              </a:extLst>
            </p:cNvPr>
            <p:cNvSpPr txBox="1"/>
            <p:nvPr/>
          </p:nvSpPr>
          <p:spPr>
            <a:xfrm>
              <a:off x="4835471" y="108856"/>
              <a:ext cx="1852048" cy="369332"/>
            </a:xfrm>
            <a:prstGeom prst="rect">
              <a:avLst/>
            </a:prstGeom>
            <a:noFill/>
          </p:spPr>
          <p:txBody>
            <a:bodyPr wrap="square" rtlCol="0">
              <a:spAutoFit/>
            </a:bodyPr>
            <a:lstStyle/>
            <a:p>
              <a:r>
                <a:rPr lang="en-GB" dirty="0"/>
                <a:t>Amenity</a:t>
              </a:r>
            </a:p>
          </p:txBody>
        </p:sp>
      </p:grpSp>
      <p:sp>
        <p:nvSpPr>
          <p:cNvPr id="30" name="TextBox 29">
            <a:extLst>
              <a:ext uri="{FF2B5EF4-FFF2-40B4-BE49-F238E27FC236}">
                <a16:creationId xmlns:a16="http://schemas.microsoft.com/office/drawing/2014/main" id="{533406B3-F742-4B5E-8FA4-9A12DF6C9FEB}"/>
              </a:ext>
            </a:extLst>
          </p:cNvPr>
          <p:cNvSpPr txBox="1"/>
          <p:nvPr/>
        </p:nvSpPr>
        <p:spPr>
          <a:xfrm>
            <a:off x="4952826" y="241717"/>
            <a:ext cx="1852048" cy="369332"/>
          </a:xfrm>
          <a:prstGeom prst="rect">
            <a:avLst/>
          </a:prstGeom>
          <a:noFill/>
        </p:spPr>
        <p:txBody>
          <a:bodyPr wrap="square" rtlCol="0">
            <a:spAutoFit/>
          </a:bodyPr>
          <a:lstStyle/>
          <a:p>
            <a:r>
              <a:rPr lang="en-GB" dirty="0"/>
              <a:t>Bump</a:t>
            </a:r>
          </a:p>
        </p:txBody>
      </p:sp>
      <p:sp>
        <p:nvSpPr>
          <p:cNvPr id="32" name="TextBox 31">
            <a:extLst>
              <a:ext uri="{FF2B5EF4-FFF2-40B4-BE49-F238E27FC236}">
                <a16:creationId xmlns:a16="http://schemas.microsoft.com/office/drawing/2014/main" id="{7F1C2ADA-26F8-4281-B11C-96552C017F31}"/>
              </a:ext>
            </a:extLst>
          </p:cNvPr>
          <p:cNvSpPr txBox="1"/>
          <p:nvPr/>
        </p:nvSpPr>
        <p:spPr>
          <a:xfrm>
            <a:off x="4952826" y="1568322"/>
            <a:ext cx="1852048" cy="369332"/>
          </a:xfrm>
          <a:prstGeom prst="rect">
            <a:avLst/>
          </a:prstGeom>
          <a:noFill/>
        </p:spPr>
        <p:txBody>
          <a:bodyPr wrap="square" rtlCol="0">
            <a:spAutoFit/>
          </a:bodyPr>
          <a:lstStyle/>
          <a:p>
            <a:r>
              <a:rPr lang="en-GB" dirty="0"/>
              <a:t>Crossing</a:t>
            </a:r>
          </a:p>
        </p:txBody>
      </p:sp>
      <p:sp>
        <p:nvSpPr>
          <p:cNvPr id="34" name="TextBox 33">
            <a:extLst>
              <a:ext uri="{FF2B5EF4-FFF2-40B4-BE49-F238E27FC236}">
                <a16:creationId xmlns:a16="http://schemas.microsoft.com/office/drawing/2014/main" id="{79680186-B8A4-4FE1-A5F6-821858BFDD00}"/>
              </a:ext>
            </a:extLst>
          </p:cNvPr>
          <p:cNvSpPr txBox="1"/>
          <p:nvPr/>
        </p:nvSpPr>
        <p:spPr>
          <a:xfrm>
            <a:off x="4952826" y="2943055"/>
            <a:ext cx="1852048" cy="369332"/>
          </a:xfrm>
          <a:prstGeom prst="rect">
            <a:avLst/>
          </a:prstGeom>
          <a:noFill/>
        </p:spPr>
        <p:txBody>
          <a:bodyPr wrap="square" rtlCol="0">
            <a:spAutoFit/>
          </a:bodyPr>
          <a:lstStyle/>
          <a:p>
            <a:r>
              <a:rPr lang="en-GB" dirty="0"/>
              <a:t>No Exit</a:t>
            </a:r>
          </a:p>
        </p:txBody>
      </p:sp>
      <p:sp>
        <p:nvSpPr>
          <p:cNvPr id="36" name="TextBox 35">
            <a:extLst>
              <a:ext uri="{FF2B5EF4-FFF2-40B4-BE49-F238E27FC236}">
                <a16:creationId xmlns:a16="http://schemas.microsoft.com/office/drawing/2014/main" id="{2F867E32-5810-411F-B4EE-279698518DFB}"/>
              </a:ext>
            </a:extLst>
          </p:cNvPr>
          <p:cNvSpPr txBox="1"/>
          <p:nvPr/>
        </p:nvSpPr>
        <p:spPr>
          <a:xfrm>
            <a:off x="4913825" y="4277594"/>
            <a:ext cx="1852048" cy="369332"/>
          </a:xfrm>
          <a:prstGeom prst="rect">
            <a:avLst/>
          </a:prstGeom>
          <a:noFill/>
        </p:spPr>
        <p:txBody>
          <a:bodyPr wrap="square" rtlCol="0">
            <a:spAutoFit/>
          </a:bodyPr>
          <a:lstStyle/>
          <a:p>
            <a:r>
              <a:rPr lang="en-GB" dirty="0"/>
              <a:t>Railway</a:t>
            </a:r>
          </a:p>
        </p:txBody>
      </p:sp>
    </p:spTree>
    <p:extLst>
      <p:ext uri="{BB962C8B-B14F-4D97-AF65-F5344CB8AC3E}">
        <p14:creationId xmlns:p14="http://schemas.microsoft.com/office/powerpoint/2010/main" val="381540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2618" y="663373"/>
            <a:ext cx="3684644" cy="1608487"/>
          </a:xfrm>
        </p:spPr>
        <p:txBody>
          <a:bodyPr>
            <a:normAutofit/>
          </a:bodyPr>
          <a:lstStyle/>
          <a:p>
            <a:pPr algn="ctr"/>
            <a:r>
              <a:rPr lang="en-US" dirty="0">
                <a:solidFill>
                  <a:schemeClr val="tx1"/>
                </a:solidFill>
              </a:rPr>
              <a:t>    Results</a:t>
            </a:r>
            <a:br>
              <a:rPr lang="en-US" dirty="0">
                <a:solidFill>
                  <a:schemeClr val="tx1"/>
                </a:solidFill>
              </a:rPr>
            </a:br>
            <a:r>
              <a:rPr lang="en-US" sz="2000" dirty="0">
                <a:solidFill>
                  <a:schemeClr val="tx1"/>
                </a:solidFill>
              </a:rPr>
              <a:t>Roads</a:t>
            </a:r>
            <a:endParaRPr lang="en-US" dirty="0">
              <a:solidFill>
                <a:schemeClr val="tx1"/>
              </a:solidFill>
            </a:endParaRPr>
          </a:p>
        </p:txBody>
      </p:sp>
      <p:pic>
        <p:nvPicPr>
          <p:cNvPr id="4" name="Picture 3">
            <a:extLst>
              <a:ext uri="{FF2B5EF4-FFF2-40B4-BE49-F238E27FC236}">
                <a16:creationId xmlns:a16="http://schemas.microsoft.com/office/drawing/2014/main" id="{59735D3E-916D-4E27-8A8C-4742AE977F8F}"/>
              </a:ext>
            </a:extLst>
          </p:cNvPr>
          <p:cNvPicPr>
            <a:picLocks noChangeAspect="1"/>
          </p:cNvPicPr>
          <p:nvPr/>
        </p:nvPicPr>
        <p:blipFill rotWithShape="1">
          <a:blip r:embed="rId3"/>
          <a:srcRect l="30145" t="34911" r="3077" b="42191"/>
          <a:stretch/>
        </p:blipFill>
        <p:spPr>
          <a:xfrm>
            <a:off x="117355" y="4431216"/>
            <a:ext cx="8141677" cy="1570348"/>
          </a:xfrm>
          <a:prstGeom prst="rect">
            <a:avLst/>
          </a:prstGeom>
        </p:spPr>
      </p:pic>
      <p:pic>
        <p:nvPicPr>
          <p:cNvPr id="6" name="Picture 5">
            <a:extLst>
              <a:ext uri="{FF2B5EF4-FFF2-40B4-BE49-F238E27FC236}">
                <a16:creationId xmlns:a16="http://schemas.microsoft.com/office/drawing/2014/main" id="{66216301-E7F2-4996-BCFE-52BB6A1EFB05}"/>
              </a:ext>
            </a:extLst>
          </p:cNvPr>
          <p:cNvPicPr>
            <a:picLocks noChangeAspect="1"/>
          </p:cNvPicPr>
          <p:nvPr/>
        </p:nvPicPr>
        <p:blipFill rotWithShape="1">
          <a:blip r:embed="rId4"/>
          <a:srcRect l="30145" t="29744" r="3077" b="46613"/>
          <a:stretch/>
        </p:blipFill>
        <p:spPr>
          <a:xfrm>
            <a:off x="118968" y="2282337"/>
            <a:ext cx="8141677" cy="1621443"/>
          </a:xfrm>
          <a:prstGeom prst="rect">
            <a:avLst/>
          </a:prstGeom>
        </p:spPr>
      </p:pic>
      <p:pic>
        <p:nvPicPr>
          <p:cNvPr id="8" name="Picture 7">
            <a:extLst>
              <a:ext uri="{FF2B5EF4-FFF2-40B4-BE49-F238E27FC236}">
                <a16:creationId xmlns:a16="http://schemas.microsoft.com/office/drawing/2014/main" id="{C89B6656-EA67-45D9-AA70-129C5D1B67B5}"/>
              </a:ext>
            </a:extLst>
          </p:cNvPr>
          <p:cNvPicPr>
            <a:picLocks noChangeAspect="1"/>
          </p:cNvPicPr>
          <p:nvPr/>
        </p:nvPicPr>
        <p:blipFill rotWithShape="1">
          <a:blip r:embed="rId5"/>
          <a:srcRect l="30441" t="35255" r="2123" b="41059"/>
          <a:stretch/>
        </p:blipFill>
        <p:spPr>
          <a:xfrm>
            <a:off x="117355" y="246898"/>
            <a:ext cx="8141677" cy="1608486"/>
          </a:xfrm>
          <a:prstGeom prst="rect">
            <a:avLst/>
          </a:prstGeom>
        </p:spPr>
      </p:pic>
      <p:sp>
        <p:nvSpPr>
          <p:cNvPr id="24" name="Content Placeholder 2">
            <a:extLst>
              <a:ext uri="{FF2B5EF4-FFF2-40B4-BE49-F238E27FC236}">
                <a16:creationId xmlns:a16="http://schemas.microsoft.com/office/drawing/2014/main" id="{C5A2ADBC-3E80-495D-A946-403C784CE4E2}"/>
              </a:ext>
            </a:extLst>
          </p:cNvPr>
          <p:cNvSpPr txBox="1">
            <a:spLocks/>
          </p:cNvSpPr>
          <p:nvPr/>
        </p:nvSpPr>
        <p:spPr>
          <a:xfrm>
            <a:off x="8557883" y="2054013"/>
            <a:ext cx="3104816" cy="3223685"/>
          </a:xfrm>
          <a:prstGeom prst="rect">
            <a:avLst/>
          </a:prstGeom>
        </p:spPr>
        <p:txBody>
          <a:bodyPr vert="horz" lIns="91440" tIns="45720" rIns="91440" bIns="45720" rtlCol="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a:solidFill>
                  <a:schemeClr val="tx1"/>
                </a:solidFill>
              </a:rPr>
              <a:t>These factors show influence in all severity accidents with higher prevalence of high severity accidents</a:t>
            </a:r>
          </a:p>
        </p:txBody>
      </p:sp>
      <p:sp>
        <p:nvSpPr>
          <p:cNvPr id="12" name="TextBox 11">
            <a:extLst>
              <a:ext uri="{FF2B5EF4-FFF2-40B4-BE49-F238E27FC236}">
                <a16:creationId xmlns:a16="http://schemas.microsoft.com/office/drawing/2014/main" id="{45CB780F-4AE8-4F35-BD06-5F808ACA65FF}"/>
              </a:ext>
            </a:extLst>
          </p:cNvPr>
          <p:cNvSpPr txBox="1"/>
          <p:nvPr/>
        </p:nvSpPr>
        <p:spPr>
          <a:xfrm>
            <a:off x="4188193" y="62232"/>
            <a:ext cx="1852048" cy="369332"/>
          </a:xfrm>
          <a:prstGeom prst="rect">
            <a:avLst/>
          </a:prstGeom>
          <a:noFill/>
        </p:spPr>
        <p:txBody>
          <a:bodyPr wrap="square" rtlCol="0">
            <a:spAutoFit/>
          </a:bodyPr>
          <a:lstStyle/>
          <a:p>
            <a:r>
              <a:rPr lang="en-GB" dirty="0"/>
              <a:t>Stop</a:t>
            </a:r>
          </a:p>
        </p:txBody>
      </p:sp>
      <p:sp>
        <p:nvSpPr>
          <p:cNvPr id="15" name="TextBox 14">
            <a:extLst>
              <a:ext uri="{FF2B5EF4-FFF2-40B4-BE49-F238E27FC236}">
                <a16:creationId xmlns:a16="http://schemas.microsoft.com/office/drawing/2014/main" id="{E0C00C8D-D78E-4894-8545-4B17FBD8F4EF}"/>
              </a:ext>
            </a:extLst>
          </p:cNvPr>
          <p:cNvSpPr txBox="1"/>
          <p:nvPr/>
        </p:nvSpPr>
        <p:spPr>
          <a:xfrm>
            <a:off x="4069287" y="2016769"/>
            <a:ext cx="1852048" cy="369332"/>
          </a:xfrm>
          <a:prstGeom prst="rect">
            <a:avLst/>
          </a:prstGeom>
          <a:noFill/>
        </p:spPr>
        <p:txBody>
          <a:bodyPr wrap="square" rtlCol="0">
            <a:spAutoFit/>
          </a:bodyPr>
          <a:lstStyle/>
          <a:p>
            <a:r>
              <a:rPr lang="en-GB" dirty="0"/>
              <a:t>Junction</a:t>
            </a:r>
          </a:p>
        </p:txBody>
      </p:sp>
      <p:sp>
        <p:nvSpPr>
          <p:cNvPr id="30" name="TextBox 29">
            <a:extLst>
              <a:ext uri="{FF2B5EF4-FFF2-40B4-BE49-F238E27FC236}">
                <a16:creationId xmlns:a16="http://schemas.microsoft.com/office/drawing/2014/main" id="{59D3C584-75D6-41DD-9B00-C586E63B9F10}"/>
              </a:ext>
            </a:extLst>
          </p:cNvPr>
          <p:cNvSpPr txBox="1"/>
          <p:nvPr/>
        </p:nvSpPr>
        <p:spPr>
          <a:xfrm>
            <a:off x="4187799" y="4146067"/>
            <a:ext cx="1852048" cy="369332"/>
          </a:xfrm>
          <a:prstGeom prst="rect">
            <a:avLst/>
          </a:prstGeom>
          <a:noFill/>
        </p:spPr>
        <p:txBody>
          <a:bodyPr wrap="square" rtlCol="0">
            <a:spAutoFit/>
          </a:bodyPr>
          <a:lstStyle/>
          <a:p>
            <a:r>
              <a:rPr lang="en-GB" dirty="0"/>
              <a:t>Give Away</a:t>
            </a:r>
          </a:p>
        </p:txBody>
      </p:sp>
    </p:spTree>
    <p:extLst>
      <p:ext uri="{BB962C8B-B14F-4D97-AF65-F5344CB8AC3E}">
        <p14:creationId xmlns:p14="http://schemas.microsoft.com/office/powerpoint/2010/main" val="177814881"/>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1190</Words>
  <Application>Microsoft Office PowerPoint</Application>
  <PresentationFormat>Widescreen</PresentationFormat>
  <Paragraphs>121</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Century Schoolbook</vt:lpstr>
      <vt:lpstr>Corbel</vt:lpstr>
      <vt:lpstr>Headlines</vt:lpstr>
      <vt:lpstr>Traffic accidents</vt:lpstr>
      <vt:lpstr>Contents</vt:lpstr>
      <vt:lpstr>Introduction</vt:lpstr>
      <vt:lpstr>Objectives</vt:lpstr>
      <vt:lpstr>Methodology</vt:lpstr>
      <vt:lpstr>    Results</vt:lpstr>
      <vt:lpstr>    Results Weather</vt:lpstr>
      <vt:lpstr>    Results Roads</vt:lpstr>
      <vt:lpstr>    Results Roads</vt:lpstr>
      <vt:lpstr>    Results  Day Time</vt:lpstr>
      <vt:lpstr>    Results Location</vt:lpstr>
      <vt:lpstr>    Results Location</vt:lpstr>
      <vt:lpstr>Discussion</vt:lpstr>
      <vt:lpstr>Discussion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accidents</dc:title>
  <dc:creator>Carla Ferreira</dc:creator>
  <cp:lastModifiedBy>Carla Ferreira</cp:lastModifiedBy>
  <cp:revision>3</cp:revision>
  <dcterms:created xsi:type="dcterms:W3CDTF">2020-09-28T10:25:08Z</dcterms:created>
  <dcterms:modified xsi:type="dcterms:W3CDTF">2020-09-28T10:44:49Z</dcterms:modified>
</cp:coreProperties>
</file>